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8" r:id="rId3"/>
    <p:sldId id="277" r:id="rId4"/>
    <p:sldId id="278" r:id="rId5"/>
    <p:sldId id="285" r:id="rId6"/>
    <p:sldId id="279" r:id="rId7"/>
    <p:sldId id="280" r:id="rId8"/>
    <p:sldId id="281" r:id="rId9"/>
    <p:sldId id="282" r:id="rId10"/>
    <p:sldId id="284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3" r:id="rId27"/>
    <p:sldId id="302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46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4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57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6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44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44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49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6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76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78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68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55BE8-74BB-4586-91DB-5230CF2CAC1B}" type="datetimeFigureOut">
              <a:rPr lang="pl-PL" smtClean="0"/>
              <a:t>05.03.2024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DEDDB-C53D-4036-95FA-2AD598C22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2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649693" y="4575933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W nadchodzącym roku szkolnym 2024/2025</a:t>
            </a:r>
          </a:p>
          <a:p>
            <a:r>
              <a:rPr lang="pl-PL" sz="36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ogłaszamy nabór do:</a:t>
            </a: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r>
              <a:rPr lang="pl-PL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TECHNIKUM LEŚNEGO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zawód: technik leśnik</a:t>
            </a:r>
          </a:p>
          <a:p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symbol cyfrowy zawodu 314301</a:t>
            </a: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432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1022207"/>
            <a:ext cx="11334750" cy="4037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KARIERA ZAWODOWA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470441" y="2061029"/>
            <a:ext cx="11334750" cy="3151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Absolwenci mogą znaleźć zatrudnienie w Lasach Państwowych, Biurze Urządzania Lasu, parkach narodowych, zakładach usług leśnych. </a:t>
            </a:r>
            <a:b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8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Zawód jest ujęty w ogłoszonym wykazie zawodów szkolnictwa branżowego, </a:t>
            </a:r>
            <a:b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dla których jest prognozowane </a:t>
            </a:r>
            <a:r>
              <a:rPr lang="pl-PL" sz="28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istotne zapotrzebowanie na pracowników </a:t>
            </a:r>
            <a:br>
              <a:rPr lang="pl-PL" sz="28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28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w województwie lubelskim.</a:t>
            </a:r>
            <a:endParaRPr lang="pl-PL" sz="40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4661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45250" y="1995707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Technikum Leśne im. Polskiego Towarzystwa Leśnego w Biłgoraju </a:t>
            </a:r>
            <a:br>
              <a:rPr lang="pl-PL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to placówka o ponad półwiecznej tradycji. </a:t>
            </a:r>
            <a:br>
              <a:rPr lang="pl-PL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Położenie na skraju Puszczy Solskiej wzmacnia poczucie związku </a:t>
            </a:r>
            <a:br>
              <a:rPr lang="pl-PL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ze środowiskiem naturalnym i miejscem przyszłej pracy zawodowej.</a:t>
            </a: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1" y="2755413"/>
            <a:ext cx="5735642" cy="38209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 b="9604"/>
          <a:stretch/>
        </p:blipFill>
        <p:spPr>
          <a:xfrm>
            <a:off x="6875478" y="2816511"/>
            <a:ext cx="4113946" cy="18493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8261"/>
          <a:stretch/>
        </p:blipFill>
        <p:spPr>
          <a:xfrm>
            <a:off x="6875477" y="4740471"/>
            <a:ext cx="4113946" cy="17904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34666" y="432330"/>
            <a:ext cx="11334750" cy="565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SZKOŁA KSZTAŁCĄCA W ZAWODZIE TECHNIK LEŚNIK</a:t>
            </a: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6465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25235" y="1763576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Szkoła przez swą działalność zyskała renomę nie tylko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 środowisku leśników. Zajmuje wysoką pozycję w ofercie edukacyjnej regionu. Działania Szkoły wspierane i nadzorowane są przez organ prowadzący – ministra ds. środowiska. Kierunek pracy wyznacza również patron szkoły – Polskie Towarzystwo Leśne.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3343957" y="5957783"/>
            <a:ext cx="4633955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Uroczyste ślubowanie klas pierwszych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050" name="Picture 2" descr="Może być zdjęciem przedstawiającym 15 osó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915" y="2624110"/>
            <a:ext cx="4604721" cy="30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że być zdjęciem przedstawiającym 14 osó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2" y="2624110"/>
            <a:ext cx="5464175" cy="307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5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33708" y="1401053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Misją szkoły jest przygotowanie młodzieży do podjęcia studiów wyższych oraz kształcenie kadry technicznej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dla Państwowego Gospodarstwa Leśnego Lasy Państwowe.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45" y="2496439"/>
            <a:ext cx="5179175" cy="34527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9" y="2496439"/>
            <a:ext cx="5179177" cy="34527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919482" y="5906839"/>
            <a:ext cx="4901771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Planowanie prac z zakresu ochrony lasu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7191865" y="5903329"/>
            <a:ext cx="3402487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Klasyfikacja surowca drzewnego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6354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28625" y="942012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Wysoki poziom kształcenia zawodowego możliwy jest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dzięki wsparciu Lasów Państwowych. 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76" y="2278619"/>
            <a:ext cx="5891448" cy="33139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https://scontent-waw1-1.xx.fbcdn.net/v/t1.0-9/154070245_3768569019890633_5254565946236380550_o.jpg?_nc_cat=111&amp;ccb=1-3&amp;_nc_sid=730e14&amp;_nc_ohc=IpQQ6yjQSxEAX8EmBLN&amp;_nc_ht=scontent-waw1-1.xx&amp;oh=2dc5d7ef972185628eb43c5117c2c83e&amp;oe=606CEB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2" y="1852618"/>
            <a:ext cx="3166743" cy="422232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waw1-1.xx.fbcdn.net/v/t1.0-9/155045602_3768566146557587_1467833473963757357_o.jpg?_nc_cat=105&amp;ccb=1-3&amp;_nc_sid=730e14&amp;_nc_ohc=tvg2_Xt5ZXgAX-zQy98&amp;_nc_ht=scontent-waw1-1.xx&amp;oh=d116f89dd565f2d78247e295826ba58a&amp;oe=606B0CA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79" y="1848172"/>
            <a:ext cx="3116696" cy="415559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45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82448" y="2084612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Wiedzę zawodową i ogólnokształcącą przekazuje wysoko wykwalifikowana kadra pedagogiczna. Ciągłe doskonalenie kadry oraz rozwój bazy dydaktycznej zapewnia społeczności szkolnej możliwość rozwoju kompetencji kluczowych, osiągania standardów egzaminacyjnych zarówno w sferze kształcenia ogólnego jak i zawodowego.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3074" name="Picture 2" descr="https://scontent-waw1-1.xx.fbcdn.net/v/t1.0-9/57462807_2181112861969598_8403170816761528320_o.jpg?_nc_cat=100&amp;ccb=1-3&amp;_nc_sid=cdbe9c&amp;_nc_ohc=kCEgm7_zwvgAX-lbkEf&amp;_nc_ht=scontent-waw1-1.xx&amp;oh=181463eb879d8db259bac1e30bb1028a&amp;oe=606BD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71" y="3103218"/>
            <a:ext cx="4481252" cy="29933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5 osó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61" y="3103218"/>
            <a:ext cx="4371975" cy="29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75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480524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Ze względu na specyfikę kształcenia szkoła zaangażowana jest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 działalność ponadregionalną oraz międzynarodową.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7601"/>
          <a:stretch/>
        </p:blipFill>
        <p:spPr>
          <a:xfrm>
            <a:off x="2143748" y="3882558"/>
            <a:ext cx="4298129" cy="27600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ytuł 1"/>
          <p:cNvSpPr txBox="1">
            <a:spLocks/>
          </p:cNvSpPr>
          <p:nvPr/>
        </p:nvSpPr>
        <p:spPr>
          <a:xfrm>
            <a:off x="437938" y="5167061"/>
            <a:ext cx="2697580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Ornitolodzy w Wolińskim Parku Narodowym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4100" name="Picture 4" descr="https://scontent-waw1-1.xx.fbcdn.net/v/t1.0-9/65280639_2305599582854258_1229863502957510656_o.jpg?_nc_cat=109&amp;ccb=1-3&amp;_nc_sid=cdbe9c&amp;_nc_ohc=Lqt-eOl5GvgAX8YmWQA&amp;_nc_ht=scontent-waw1-1.xx&amp;oh=b9c40d21468725968f13fd7b3bd4ea31&amp;oe=606C94B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5"/>
          <a:stretch/>
        </p:blipFill>
        <p:spPr bwMode="auto">
          <a:xfrm>
            <a:off x="1727200" y="1311124"/>
            <a:ext cx="5265839" cy="288285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waw1-1.xx.fbcdn.net/v/t1.0-9/65391082_2305598916187658_7534183015908376576_o.jpg?_nc_cat=105&amp;ccb=1-3&amp;_nc_sid=cdbe9c&amp;_nc_ohc=p9a1kUJ6ftoAX_bWbMb&amp;_nc_ht=scontent-waw1-1.xx&amp;oh=4c61d9c82f92ef0093416c7dab4773bd&amp;oe=606C107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1" y="1330036"/>
            <a:ext cx="3884818" cy="5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ytuł 1"/>
          <p:cNvSpPr txBox="1">
            <a:spLocks/>
          </p:cNvSpPr>
          <p:nvPr/>
        </p:nvSpPr>
        <p:spPr>
          <a:xfrm>
            <a:off x="7122654" y="2173848"/>
            <a:ext cx="2697580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Wycieczki krajoznawcze</a:t>
            </a:r>
          </a:p>
          <a:p>
            <a:r>
              <a:rPr lang="pl-PL" sz="18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</a:effectLst>
                <a:latin typeface="+mn-lt"/>
                <a:cs typeface="EFN Adalbert" panose="00000400000000000000" pitchFamily="2" charset="-18"/>
              </a:rPr>
              <a:t>w ramach projektu realizowanego w Niemczech</a:t>
            </a:r>
          </a:p>
        </p:txBody>
      </p:sp>
    </p:spTree>
    <p:extLst>
      <p:ext uri="{BB962C8B-B14F-4D97-AF65-F5344CB8AC3E}">
        <p14:creationId xmlns:p14="http://schemas.microsoft.com/office/powerpoint/2010/main" val="2425789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1958253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Szkoła bierze udział w życiu środowiska lokalnego.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Współpracuje z jednostkami organizacyjnymi Państwowego Gospodarstwa Leśnego Lasy Państwowe, Polskim Związkiem Łowieckim,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SGGW w Warszawie, UR w Krakowie, UP w Lublinie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oraz Polskim Towarzystwem Leśnym. 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19291" r="13760" b="9503"/>
          <a:stretch/>
        </p:blipFill>
        <p:spPr>
          <a:xfrm>
            <a:off x="4363931" y="2967220"/>
            <a:ext cx="3527348" cy="24124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79" y="2967221"/>
            <a:ext cx="3741146" cy="24934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r="3897"/>
          <a:stretch/>
        </p:blipFill>
        <p:spPr>
          <a:xfrm>
            <a:off x="626216" y="2967219"/>
            <a:ext cx="3737716" cy="23789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993761" y="5543910"/>
            <a:ext cx="2697580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Kresowy Konkurs Sygnalistów Myśliwskich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4747210" y="5557076"/>
            <a:ext cx="2697580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Zjazd Polskiego Towarzystwa Leśnego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8566610" y="5916016"/>
            <a:ext cx="2697580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Wizyta młodzieży </a:t>
            </a:r>
            <a:b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na Wydziale Leśnym SGGW w Warszawie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2886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681341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Swe przywiązanie do zawodu wyrażamy poprzez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obowiązujący strój szkolny, jakim jest mundur leśnika.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5124" name="Picture 4" descr="https://scontent-waw1-1.xx.fbcdn.net/v/t1.0-9/80562285_2649303878483825_9056270965494775808_o.jpg?_nc_cat=109&amp;ccb=1-3&amp;_nc_sid=cdbe9c&amp;_nc_ohc=SaLc5KSoY6UAX_6ZKSO&amp;_nc_ht=scontent-waw1-1.xx&amp;oh=663b08e066dec75698b59cbd59c45465&amp;oe=60698F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94" y="1449325"/>
            <a:ext cx="7788275" cy="51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29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28625" y="1595741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Kultywujemy również tradycję związaną z leśnictwem i łowiectwem.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 swoim środowisku i w szerokich kontaktach ponadregionalnych chcemy dawać świadectwo umiłowania swojej Małej Ojczyzny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oraz zaangażowania w zrównoważony rozwój Polski.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 b="13024"/>
          <a:stretch/>
        </p:blipFill>
        <p:spPr>
          <a:xfrm>
            <a:off x="1412070" y="2345878"/>
            <a:ext cx="9566723" cy="38886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1369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930767"/>
            <a:ext cx="11334750" cy="4037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TECHNIK LEŚNIK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2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symbol cyfrowy zawodu 314301</a:t>
            </a:r>
          </a:p>
          <a:p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pl-PL" sz="28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Technik leśnik </a:t>
            </a:r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– osoba, która zarządza, organizuje i nadzoruje prace z zakresu gospodarki leśnej: nasiennictwa, szkółkarstwa, hodowli, ochrony i użytkowania lasu; </a:t>
            </a:r>
            <a:b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dobiera właściwe narzędzia i urządzenia do wykonania określonych prac; </a:t>
            </a:r>
            <a:b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28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sporządza szacunki brakarskie, kieruje zabiegami pielęgnacyjnymi. </a:t>
            </a: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92565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998220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Nasza oferta edukacyjna i wychowawcza skierowana jest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do młodzieży o zainteresowaniach przyrodniczych,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pragnących zdobyć zawód leśnika.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6148" name="Picture 4" descr="Może być zdjęciem przedstawiającym 5 osób i uśmiechnięci ludz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" y="1803401"/>
            <a:ext cx="5672915" cy="37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oże być zdjęciem przedstawiającym 7 osó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2" y="1803401"/>
            <a:ext cx="5672915" cy="37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6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998220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Uczniowie naszej szkoły pochodzą z rożnych miejscowości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południowo-wschodniej Polski.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Duża część uczniów zamieszkuje w internacie.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9454"/>
          <a:stretch/>
        </p:blipFill>
        <p:spPr>
          <a:xfrm>
            <a:off x="4330604" y="2053997"/>
            <a:ext cx="6990536" cy="3775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886461" y="4006713"/>
            <a:ext cx="3426562" cy="18226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6635"/>
          <a:stretch/>
        </p:blipFill>
        <p:spPr>
          <a:xfrm>
            <a:off x="919482" y="2053997"/>
            <a:ext cx="3360520" cy="185813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49735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1495988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Nadrzędnym celem jaki sobie stawiamy jest zapewnienie uczniom bezpiecznego środowiska gwarantującego rozwój na miarę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ich indywidualnych potrzeb,  możliwości i oczekiwań oraz uzyskanie możliwie najwyższego poziomu wiedzy, kultury i etyki zawodowej.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7172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56" y="2246617"/>
            <a:ext cx="7330551" cy="41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6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1366634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Osiągamy to przez wzajemną współpracę społeczności szkolnej, środowiska lokalnego, instytucji wspierających </a:t>
            </a:r>
            <a:b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oraz jednostek organizacyjnych Lasów Państwowych. 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91" y="2180141"/>
            <a:ext cx="2593571" cy="38903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02" y="2180141"/>
            <a:ext cx="5806598" cy="38701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Tytuł 1"/>
          <p:cNvSpPr txBox="1">
            <a:spLocks/>
          </p:cNvSpPr>
          <p:nvPr/>
        </p:nvSpPr>
        <p:spPr>
          <a:xfrm>
            <a:off x="1678136" y="5997947"/>
            <a:ext cx="5145095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Ekologiczne Forum Młodzieży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21" name="Tytuł 1"/>
          <p:cNvSpPr txBox="1">
            <a:spLocks/>
          </p:cNvSpPr>
          <p:nvPr/>
        </p:nvSpPr>
        <p:spPr>
          <a:xfrm>
            <a:off x="6326286" y="6230010"/>
            <a:ext cx="5145095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Pokazy w ramach spotkań Polskiego </a:t>
            </a:r>
            <a:b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Towarzystwa Leśnego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24525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521970" y="1562491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Wyróżnia nas: profesjonalizm w działaniu, utrzymywanie ceremoniału osadzonego w kulturze leśnej i łowieckiej, dążenie do stałego podnoszenia efektywności kształcenia, co skutkuje sukcesami uczniów w olimpiadach i konkursach zawodowych, osiągnięciami sportowymi.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1" y="2437962"/>
            <a:ext cx="5227400" cy="34849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Tytuł 1"/>
          <p:cNvSpPr txBox="1">
            <a:spLocks/>
          </p:cNvSpPr>
          <p:nvPr/>
        </p:nvSpPr>
        <p:spPr>
          <a:xfrm>
            <a:off x="6833697" y="6152050"/>
            <a:ext cx="4263312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Mistrzostwa Szkół </a:t>
            </a:r>
            <a:b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 Umiejętnościach Leśnych</a:t>
            </a:r>
            <a:endParaRPr lang="pl-PL" sz="1800" b="1" i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88386" y="6156785"/>
            <a:ext cx="5145095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Mistrzostwa Województwa LZS Szkół Rolniczych </a:t>
            </a:r>
            <a:b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i Ponadgimnazjalnych w Siatkówce Chłopców 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1" name="Picture 4" descr="Może być zdjęciem przedstawiającym 10 osó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62" y="2446791"/>
            <a:ext cx="6169029" cy="34761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174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93345" y="726370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Pamiętając o przeszłości dążymy do wysokiego poziomu kompetencji kluczowych oraz wykorzystania nowoczesnych technik i technologii.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21" name="Tytuł 1"/>
          <p:cNvSpPr txBox="1">
            <a:spLocks/>
          </p:cNvSpPr>
          <p:nvPr/>
        </p:nvSpPr>
        <p:spPr>
          <a:xfrm>
            <a:off x="948424" y="5409569"/>
            <a:ext cx="4590660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Symulator maszyny wielooperacyjnej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1" y="1901988"/>
            <a:ext cx="4676775" cy="35075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0"/>
          <a:stretch/>
        </p:blipFill>
        <p:spPr>
          <a:xfrm>
            <a:off x="5746274" y="1901989"/>
            <a:ext cx="5574866" cy="350758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4" name="Tytuł 1"/>
          <p:cNvSpPr txBox="1">
            <a:spLocks/>
          </p:cNvSpPr>
          <p:nvPr/>
        </p:nvSpPr>
        <p:spPr>
          <a:xfrm>
            <a:off x="5746274" y="5698391"/>
            <a:ext cx="5466801" cy="372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Pracownia do ćwiczeń z zakresu obsługi </a:t>
            </a:r>
            <a:b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</a:br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Systemu Informatycznego Lasów Państwowych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78414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93345" y="726370"/>
            <a:ext cx="11334750" cy="63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Siłownia dostępna dla uczniów</a:t>
            </a:r>
            <a:endParaRPr lang="pl-PL" sz="2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4" y="1555108"/>
            <a:ext cx="5306835" cy="35378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40" y="1555108"/>
            <a:ext cx="5306835" cy="35378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24" y="4386426"/>
            <a:ext cx="3078710" cy="20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2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7600" y="796616"/>
            <a:ext cx="10058400" cy="120110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pl-PL" sz="8000" b="1" spc="-100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24000">
                      <a:schemeClr val="accent4">
                        <a:lumMod val="75000"/>
                      </a:schemeClr>
                    </a:gs>
                    <a:gs pos="94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Zespół Szkół Leśnych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7600" y="1729753"/>
            <a:ext cx="10058400" cy="4746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noAutofit/>
            <a:sp3d extrusionH="57150">
              <a:bevelT w="57150" h="38100" prst="hardEdge"/>
            </a:sp3d>
          </a:bodyPr>
          <a:lstStyle/>
          <a:p>
            <a:r>
              <a:rPr lang="pl-PL" sz="5400" b="1" dirty="0"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24000">
                      <a:schemeClr val="accent4">
                        <a:lumMod val="75000"/>
                      </a:schemeClr>
                    </a:gs>
                    <a:gs pos="75000">
                      <a:schemeClr val="accent4">
                        <a:lumMod val="90000"/>
                        <a:lumOff val="1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EFN Adalbert" panose="00000400000000000000" pitchFamily="2" charset="-18"/>
              </a:rPr>
              <a:t>w Biłgoraju</a:t>
            </a:r>
          </a:p>
          <a:p>
            <a:endParaRPr lang="pl-PL" sz="2800" dirty="0">
              <a:solidFill>
                <a:schemeClr val="accent4">
                  <a:lumMod val="60000"/>
                  <a:lumOff val="40000"/>
                </a:schemeClr>
              </a:solidFill>
              <a:cs typeface="EFN Adalbert" panose="00000400000000000000" pitchFamily="2" charset="-18"/>
            </a:endParaRPr>
          </a:p>
          <a:p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  <a:cs typeface="EFN Adalbert" panose="00000400000000000000" pitchFamily="2" charset="-18"/>
              </a:rPr>
              <a:t>ul. Polna 3</a:t>
            </a:r>
          </a:p>
          <a:p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  <a:cs typeface="EFN Adalbert" panose="00000400000000000000" pitchFamily="2" charset="-18"/>
              </a:rPr>
              <a:t>23-400 Biłgoraj</a:t>
            </a:r>
          </a:p>
          <a:p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  <a:cs typeface="EFN Adalbert" panose="00000400000000000000" pitchFamily="2" charset="-18"/>
              </a:rPr>
              <a:t>tel.: 84 6880797</a:t>
            </a:r>
          </a:p>
          <a:p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  <a:cs typeface="EFN Adalbert" panose="00000400000000000000" pitchFamily="2" charset="-18"/>
              </a:rPr>
              <a:t>fax: 84 6867486</a:t>
            </a:r>
          </a:p>
          <a:p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  <a:cs typeface="EFN Adalbert" panose="00000400000000000000" pitchFamily="2" charset="-18"/>
              </a:rPr>
              <a:t>email: sekretariat@zslbilgoraj.pl</a:t>
            </a:r>
          </a:p>
          <a:p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  <a:cs typeface="EFN Adalbert" panose="00000400000000000000" pitchFamily="2" charset="-18"/>
              </a:rPr>
              <a:t>www.zslbilgoraj.pl</a:t>
            </a:r>
          </a:p>
          <a:p>
            <a:endParaRPr lang="pl-PL" sz="4800" dirty="0">
              <a:gradFill>
                <a:gsLst>
                  <a:gs pos="0">
                    <a:schemeClr val="accent4">
                      <a:lumMod val="50000"/>
                    </a:schemeClr>
                  </a:gs>
                  <a:gs pos="24000">
                    <a:schemeClr val="accent4">
                      <a:lumMod val="75000"/>
                    </a:schemeClr>
                  </a:gs>
                  <a:gs pos="75000">
                    <a:schemeClr val="accent4">
                      <a:lumMod val="90000"/>
                      <a:lumOff val="1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3018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1022207"/>
            <a:ext cx="11334750" cy="4037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KSZTAŁCENIE W ZAWODZIE </a:t>
            </a:r>
            <a:b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TECHNIK LEŚNIK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pl-PL" sz="2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Nauka w 5-letnim technikum na podbudowie szkoły podstawowej przygotowuje </a:t>
            </a:r>
          </a:p>
          <a:p>
            <a:pPr>
              <a:lnSpc>
                <a:spcPct val="150000"/>
              </a:lnSpc>
            </a:pPr>
            <a:r>
              <a:rPr lang="pl-PL" sz="2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do egzaminu zawodowego, który potwierdza uzyskanie tytułu technika leśnika.</a:t>
            </a:r>
          </a:p>
          <a:p>
            <a:pPr>
              <a:lnSpc>
                <a:spcPct val="150000"/>
              </a:lnSpc>
            </a:pP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pl-PL" sz="2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Nauczane przedmioty wynikają z charakteru pracy absolwenta. </a:t>
            </a:r>
          </a:p>
          <a:p>
            <a:pPr>
              <a:lnSpc>
                <a:spcPct val="150000"/>
              </a:lnSpc>
            </a:pPr>
            <a:r>
              <a:rPr lang="pl-PL" sz="2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Prowadzone są w formie teoretycznej i praktycznej.</a:t>
            </a: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3156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6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7" y="3556609"/>
            <a:ext cx="4020260" cy="30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177800"/>
            <a:ext cx="11334750" cy="103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HODOWLA LASU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1026" name="Picture 2" descr="Brak dostępnego opisu zdjęci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5" y="1214056"/>
            <a:ext cx="4001422" cy="266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content.fpoz4-1.fna.fbcdn.net/v/t1.0-9/30740883_1684255731655316_7993866781414391808_o.jpg?_nc_cat=105&amp;ccb=1-3&amp;_nc_sid=cdbe9c&amp;_nc_ohc=qyk62l4RHdMAX8ms91q&amp;_nc_ht=scontent.fpoz4-1.fna&amp;oh=9c6a534713d01910589c9d9c22421a86&amp;oe=606C46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762" y="1214057"/>
            <a:ext cx="3297196" cy="53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792334" y="3288181"/>
            <a:ext cx="3845287" cy="414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Prace pielęgnacyjne na szkółce leśnej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8296477" y="619102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Nowoczesne techniki wykonywania </a:t>
            </a:r>
            <a:r>
              <a:rPr lang="pl-PL" sz="1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nasadzeń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751087" y="6174955"/>
            <a:ext cx="3830394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Wyjmowanie sadzonek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16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32" y="1177177"/>
            <a:ext cx="3599388" cy="54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ytuł 1"/>
          <p:cNvSpPr txBox="1">
            <a:spLocks/>
          </p:cNvSpPr>
          <p:nvPr/>
        </p:nvSpPr>
        <p:spPr>
          <a:xfrm>
            <a:off x="4804340" y="6027202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Tradycyjne techniki sadzenia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9823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177800"/>
            <a:ext cx="11334750" cy="103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HODOWLA LASU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052" name="Picture 4" descr="Może być zdjęciem przedstawiającym 5 osó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30" y="1343651"/>
            <a:ext cx="3458386" cy="23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ak dostępnego opisu zdjęci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66" y="1343651"/>
            <a:ext cx="3719482" cy="247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że być zdjęciem przedstawiającym 3 osob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28" y="3822700"/>
            <a:ext cx="4316589" cy="24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1292227" y="3296543"/>
            <a:ext cx="3061500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Odnowienie drzewostanów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041792" y="337147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Szkółkarstwo kontenerowe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8057181" y="5939207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Cechy drzew doborowych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19" name="Picture 6" descr="Może być zdjęciem przedstawiającym 4 osob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30" y="3648679"/>
            <a:ext cx="3918459" cy="260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ytuł 1"/>
          <p:cNvSpPr txBox="1">
            <a:spLocks/>
          </p:cNvSpPr>
          <p:nvPr/>
        </p:nvSpPr>
        <p:spPr>
          <a:xfrm>
            <a:off x="1089117" y="5846348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Gospodarka nasienna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21" name="Picture 12" descr="Brak dostępnego opisu zdjęcia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0"/>
          <a:stretch/>
        </p:blipFill>
        <p:spPr bwMode="auto">
          <a:xfrm>
            <a:off x="4323201" y="1343651"/>
            <a:ext cx="3229903" cy="49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ytuł 1"/>
          <p:cNvSpPr txBox="1">
            <a:spLocks/>
          </p:cNvSpPr>
          <p:nvPr/>
        </p:nvSpPr>
        <p:spPr>
          <a:xfrm>
            <a:off x="4353726" y="583222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Drzewostany nasienne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5370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228600"/>
            <a:ext cx="11334750" cy="15144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PRACE LEŚNIKA WYNIKAJĄCE </a:t>
            </a:r>
            <a:br>
              <a:rPr lang="pl-PL" sz="5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r>
              <a:rPr lang="pl-PL" sz="5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Z POTRZEBY </a:t>
            </a:r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OCHRONY LASU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3076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5" y="4225926"/>
            <a:ext cx="4064704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ak dostępnego opisu zdjęci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5" y="1971675"/>
            <a:ext cx="4064704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rak dostępnego opisu zdjęci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00" y="4264025"/>
            <a:ext cx="3365600" cy="22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rak dostępnego opisu zdjęc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700" y="1971675"/>
            <a:ext cx="3045275" cy="45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280548" y="384957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Kontrola pułapek na cetyńce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280548" y="614192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Kontrola opasek lepowych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4976501" y="6138296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Jesienne poszukiwania szkodników pierwotnych sosny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201138" y="618053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Rozpoznawanie szkodników owadzich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1028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99" y="1988749"/>
            <a:ext cx="3398807" cy="22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ytuł 1"/>
          <p:cNvSpPr txBox="1">
            <a:spLocks/>
          </p:cNvSpPr>
          <p:nvPr/>
        </p:nvSpPr>
        <p:spPr>
          <a:xfrm>
            <a:off x="5087062" y="3926282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Prognozowanie zagrożenia pożarowego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61943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0" y="228601"/>
            <a:ext cx="11543759" cy="1498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UMIEJĘTNOŚCI NIEZBĘDNE DO WŁAŚCIWEGO </a:t>
            </a:r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UŻYTKOWANIA LASU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46" y="3987287"/>
            <a:ext cx="3263970" cy="2447978"/>
          </a:xfrm>
          <a:prstGeom prst="rect">
            <a:avLst/>
          </a:prstGeom>
          <a:effectLst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46" y="1816102"/>
            <a:ext cx="3256779" cy="2171186"/>
          </a:xfrm>
          <a:prstGeom prst="rect">
            <a:avLst/>
          </a:prstGeom>
          <a:effectLst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275619" y="357325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Klasyfikacja surowca drzewnego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4098" name="Picture 2" descr="Brak dostępnego opisu zdjęci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6" y="1816102"/>
            <a:ext cx="3276600" cy="21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content-waw1-1.xx.fbcdn.net/v/t1.0-9/57462807_2181112861969598_8403170816761528320_o.jpg?_nc_cat=100&amp;ccb=1-3&amp;_nc_sid=cdbe9c&amp;_nc_ohc=kCEgm7_zwvgAX-lbkEf&amp;_nc_ht=scontent-waw1-1.xx&amp;oh=181463eb879d8db259bac1e30bb1028a&amp;oe=606BD3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18" y="1816103"/>
            <a:ext cx="3408413" cy="227671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oże być zdjęciem przedstawiającym 1 oso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83" y="3987287"/>
            <a:ext cx="3703448" cy="24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ak dostępnego opisu zdjęcia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95130"/>
            <a:ext cx="3674336" cy="24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268428" y="607442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Symulator maszyny wielooperacyjnej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4500262" y="6107091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Pokaz pracy maszyn wielooperacyjnych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4498011" y="3563000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Technika pracy pilarką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7871687" y="3583680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Współzawodnictwo w umiejętnościach leśnych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7899234" y="6068926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Zakłady przetwórstwa drewna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9212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152400"/>
            <a:ext cx="11334750" cy="962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URZĄDZANIE LASU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5122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8625" y="1093787"/>
            <a:ext cx="3603626" cy="54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08" y="3492500"/>
            <a:ext cx="4509024" cy="300804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6666" r="16459" b="8333"/>
          <a:stretch/>
        </p:blipFill>
        <p:spPr>
          <a:xfrm>
            <a:off x="4529240" y="1093787"/>
            <a:ext cx="4484585" cy="25892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6" y="1094981"/>
            <a:ext cx="4224790" cy="28175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6" y="3682201"/>
            <a:ext cx="4244731" cy="2832750"/>
          </a:xfrm>
          <a:prstGeom prst="rect">
            <a:avLst/>
          </a:prstGeom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925842" y="3291845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Pomiar drzewostanów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5150632" y="3259104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Praca z mapami leśnymi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935812" y="6155126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Zbieranie danych pomiarowych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5236791" y="6155126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Nabywanie umiejętności z zakresu geodezji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8621728" y="6061075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Pomiar drzew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5221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58" name="Picture 14" descr="Brak dostępnego opisu zdjęc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0352" y="1168401"/>
            <a:ext cx="7719559" cy="51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18041" y="304801"/>
            <a:ext cx="11334750" cy="863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  <a:t>GOSPODARKA ŁOWIECKA</a:t>
            </a:r>
            <a:br>
              <a:rPr lang="pl-PL" sz="4000" b="1" spc="-1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lumMod val="75000"/>
                      <a:alpha val="20000"/>
                    </a:schemeClr>
                  </a:glow>
                  <a:outerShdw blurRad="25400" dist="76200" dir="2700000" algn="tl" rotWithShape="0">
                    <a:prstClr val="black">
                      <a:alpha val="87000"/>
                    </a:prstClr>
                  </a:outerShdw>
                </a:effectLst>
                <a:latin typeface="+mn-lt"/>
                <a:cs typeface="EFN Adalbert" panose="00000400000000000000" pitchFamily="2" charset="-18"/>
              </a:rPr>
            </a:br>
            <a:endParaRPr lang="pl-PL" sz="24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  <a:p>
            <a:endParaRPr lang="pl-PL" sz="3600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pic>
        <p:nvPicPr>
          <p:cNvPr id="6146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1" y="3501903"/>
            <a:ext cx="3792311" cy="28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54" y="3511771"/>
            <a:ext cx="4251548" cy="28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oże być zdjęciem przedstawiającym 2 osob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1" y="1168401"/>
            <a:ext cx="4155168" cy="234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oże być zdjęciem przedstawiającym 3 osob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"/>
          <a:stretch/>
        </p:blipFill>
        <p:spPr bwMode="auto">
          <a:xfrm>
            <a:off x="4473209" y="1168401"/>
            <a:ext cx="3860801" cy="23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4639656" y="6039406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EFN Adalbert" panose="00000400000000000000" pitchFamily="2" charset="-18"/>
              </a:rPr>
              <a:t>Polowanie szkoleniowe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lumMod val="75000"/>
                    <a:alpha val="20000"/>
                  </a:schemeClr>
                </a:glow>
                <a:outerShdw blurRad="25400" dist="762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608829" y="6039407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Budowa urządzeń łowieckich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499887" y="3133493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Tradycyjny pokot na zakończenie polowania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4473210" y="3133494"/>
            <a:ext cx="3633290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Sygnalistyka</a:t>
            </a:r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 myśliwska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511623" y="5891654"/>
            <a:ext cx="3300397" cy="295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FN Adalbert" panose="00000400000000000000" pitchFamily="2" charset="-18"/>
              </a:rPr>
              <a:t>Inwentaryzacja zwierzyny</a:t>
            </a:r>
            <a:endParaRPr lang="pl-PL" sz="1800" b="1" spc="-1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FN Adalber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635374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815</Words>
  <Application>Microsoft Office PowerPoint</Application>
  <PresentationFormat>Panoramiczny</PresentationFormat>
  <Paragraphs>94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EFN Adalbert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Zespół Szkół Leśnych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Leśnych</dc:title>
  <dc:creator>Użytkownik systemu Windows</dc:creator>
  <cp:lastModifiedBy>Robert Wesołowski</cp:lastModifiedBy>
  <cp:revision>143</cp:revision>
  <dcterms:created xsi:type="dcterms:W3CDTF">2018-09-30T10:59:25Z</dcterms:created>
  <dcterms:modified xsi:type="dcterms:W3CDTF">2024-03-05T11:24:36Z</dcterms:modified>
</cp:coreProperties>
</file>